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55"/>
  </p:notesMasterIdLst>
  <p:handoutMasterIdLst>
    <p:handoutMasterId r:id="rId56"/>
  </p:handoutMasterIdLst>
  <p:sldIdLst>
    <p:sldId id="394" r:id="rId3"/>
    <p:sldId id="466" r:id="rId4"/>
    <p:sldId id="547" r:id="rId5"/>
    <p:sldId id="562" r:id="rId6"/>
    <p:sldId id="506" r:id="rId7"/>
    <p:sldId id="507" r:id="rId8"/>
    <p:sldId id="508" r:id="rId9"/>
    <p:sldId id="509" r:id="rId10"/>
    <p:sldId id="510" r:id="rId11"/>
    <p:sldId id="530" r:id="rId12"/>
    <p:sldId id="544" r:id="rId13"/>
    <p:sldId id="529" r:id="rId14"/>
    <p:sldId id="511" r:id="rId15"/>
    <p:sldId id="531" r:id="rId16"/>
    <p:sldId id="512" r:id="rId17"/>
    <p:sldId id="563" r:id="rId18"/>
    <p:sldId id="513" r:id="rId19"/>
    <p:sldId id="556" r:id="rId20"/>
    <p:sldId id="559" r:id="rId21"/>
    <p:sldId id="514" r:id="rId22"/>
    <p:sldId id="526" r:id="rId23"/>
    <p:sldId id="525" r:id="rId24"/>
    <p:sldId id="597" r:id="rId25"/>
    <p:sldId id="532" r:id="rId26"/>
    <p:sldId id="598" r:id="rId27"/>
    <p:sldId id="527" r:id="rId28"/>
    <p:sldId id="260" r:id="rId29"/>
    <p:sldId id="261" r:id="rId30"/>
    <p:sldId id="262" r:id="rId31"/>
    <p:sldId id="263" r:id="rId32"/>
    <p:sldId id="599" r:id="rId33"/>
    <p:sldId id="586" r:id="rId34"/>
    <p:sldId id="587" r:id="rId35"/>
    <p:sldId id="588" r:id="rId36"/>
    <p:sldId id="590" r:id="rId37"/>
    <p:sldId id="589" r:id="rId38"/>
    <p:sldId id="591" r:id="rId39"/>
    <p:sldId id="594" r:id="rId40"/>
    <p:sldId id="595" r:id="rId41"/>
    <p:sldId id="596" r:id="rId42"/>
    <p:sldId id="593" r:id="rId43"/>
    <p:sldId id="592" r:id="rId44"/>
    <p:sldId id="268" r:id="rId45"/>
    <p:sldId id="269" r:id="rId46"/>
    <p:sldId id="270" r:id="rId47"/>
    <p:sldId id="579" r:id="rId48"/>
    <p:sldId id="549" r:id="rId49"/>
    <p:sldId id="550" r:id="rId50"/>
    <p:sldId id="613" r:id="rId51"/>
    <p:sldId id="614" r:id="rId52"/>
    <p:sldId id="553" r:id="rId53"/>
    <p:sldId id="554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47"/>
          </p14:sldIdLst>
        </p14:section>
        <p14:section name="HTTP Overview" id="{8183B54C-EAA7-435F-84CB-160350379B5D}">
          <p14:sldIdLst>
            <p14:sldId id="562"/>
            <p14:sldId id="506"/>
            <p14:sldId id="507"/>
            <p14:sldId id="508"/>
            <p14:sldId id="509"/>
            <p14:sldId id="510"/>
            <p14:sldId id="530"/>
            <p14:sldId id="544"/>
          </p14:sldIdLst>
        </p14:section>
        <p14:section name="HTTP Developer Tools" id="{05660241-9297-41B2-A404-67FF896EBB71}">
          <p14:sldIdLst>
            <p14:sldId id="529"/>
            <p14:sldId id="511"/>
            <p14:sldId id="531"/>
            <p14:sldId id="512"/>
          </p14:sldIdLst>
        </p14:section>
        <p14:section name="REST and RESTful Services" id="{37032C8E-1C9C-4728-9E5A-1A589A3F2FAE}">
          <p14:sldIdLst>
            <p14:sldId id="563"/>
            <p14:sldId id="513"/>
            <p14:sldId id="556"/>
            <p14:sldId id="559"/>
            <p14:sldId id="514"/>
          </p14:sldIdLst>
        </p14:section>
        <p14:section name="GitHub API" id="{05027F8A-F21F-4B6D-87E4-681E010ED5AB}">
          <p14:sldIdLst>
            <p14:sldId id="526"/>
            <p14:sldId id="525"/>
            <p14:sldId id="597"/>
            <p14:sldId id="532"/>
            <p14:sldId id="598"/>
          </p14:sldIdLst>
        </p14:section>
        <p14:section name="AJAX" id="{525C6100-44AD-4203-B5F4-186A531C1FD0}">
          <p14:sldIdLst>
            <p14:sldId id="527"/>
            <p14:sldId id="260"/>
            <p14:sldId id="261"/>
            <p14:sldId id="262"/>
            <p14:sldId id="263"/>
            <p14:sldId id="599"/>
            <p14:sldId id="586"/>
            <p14:sldId id="587"/>
            <p14:sldId id="588"/>
            <p14:sldId id="590"/>
            <p14:sldId id="589"/>
            <p14:sldId id="591"/>
            <p14:sldId id="594"/>
            <p14:sldId id="595"/>
            <p14:sldId id="596"/>
            <p14:sldId id="593"/>
            <p14:sldId id="592"/>
            <p14:sldId id="268"/>
            <p14:sldId id="269"/>
            <p14:sldId id="270"/>
            <p14:sldId id="579"/>
          </p14:sldIdLst>
        </p14:section>
        <p14:section name="Conclusion" id="{8FBD8AD9-4FBB-4D4B-8026-071DED166040}">
          <p14:sldIdLst>
            <p14:sldId id="549"/>
            <p14:sldId id="550"/>
            <p14:sldId id="613"/>
            <p14:sldId id="614"/>
            <p14:sldId id="553"/>
            <p14:sldId id="5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3" autoAdjust="0"/>
    <p:restoredTop sz="95280" autoAdjust="0"/>
  </p:normalViewPr>
  <p:slideViewPr>
    <p:cSldViewPr>
      <p:cViewPr varScale="1">
        <p:scale>
          <a:sx n="83" d="100"/>
          <a:sy n="83" d="100"/>
        </p:scale>
        <p:origin x="672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7/9/2019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2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0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71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14985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7468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4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2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6316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5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94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2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rest-architectural-constrai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" TargetMode="External"/><Relationship Id="rId2" Type="http://schemas.openxmlformats.org/officeDocument/2006/relationships/hyperlink" Target="http://myservice.com/api/posts/17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some-service.org/api/posts/17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pi.github.com/repos/testnakov/test-nakov-repo/issu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pi.github.com/repos/testnakov/test-nakov-repo/issues/:id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s-ap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5.png"/><Relationship Id="rId26" Type="http://schemas.openxmlformats.org/officeDocument/2006/relationships/image" Target="../media/image7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2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7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71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68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3.png"/><Relationship Id="rId22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82.gif"/><Relationship Id="rId4" Type="http://schemas.openxmlformats.org/officeDocument/2006/relationships/image" Target="../media/image79.jpeg"/><Relationship Id="rId9" Type="http://schemas.openxmlformats.org/officeDocument/2006/relationships/hyperlink" Target="https://www.lukanet.com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1142726" cy="882654"/>
          </a:xfrm>
        </p:spPr>
        <p:txBody>
          <a:bodyPr>
            <a:normAutofit/>
          </a:bodyPr>
          <a:lstStyle/>
          <a:p>
            <a:r>
              <a:rPr lang="en-US" dirty="0"/>
              <a:t>HTTP, RESTful Web Services, </a:t>
            </a:r>
            <a:r>
              <a:rPr lang="en-US" sz="3200" dirty="0"/>
              <a:t>AJAX Concepts, </a:t>
            </a:r>
            <a:r>
              <a:rPr lang="en-US" sz="3200" noProof="1"/>
              <a:t>XMLHttpRequest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Services and AJAX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9675812" y="6248400"/>
            <a:ext cx="1687939" cy="351754"/>
          </a:xfrm>
        </p:spPr>
        <p:txBody>
          <a:bodyPr/>
          <a:lstStyle/>
          <a:p>
            <a:r>
              <a:rPr lang="en-GB" sz="1800" dirty="0">
                <a:hlinkClick r:id="rId3"/>
              </a:rPr>
              <a:t>http</a:t>
            </a:r>
            <a:r>
              <a:rPr lang="en-GB" sz="1800" dirty="0">
                <a:solidFill>
                  <a:schemeClr val="bg1"/>
                </a:solidFill>
                <a:hlinkClick r:id="rId3"/>
              </a:rPr>
              <a:t>://softuni.bg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5017687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0972" y="5415260"/>
            <a:ext cx="2950749" cy="351754"/>
          </a:xfrm>
        </p:spPr>
        <p:txBody>
          <a:bodyPr/>
          <a:lstStyle/>
          <a:p>
            <a:r>
              <a:rPr lang="en-GB" sz="1800" dirty="0"/>
              <a:t>Technical Trainers</a:t>
            </a:r>
          </a:p>
        </p:txBody>
      </p:sp>
      <p:pic>
        <p:nvPicPr>
          <p:cNvPr id="13" name="Picture 2" descr="Ð ÐµÐ·ÑÐ»ÑÐ°Ñ Ñ Ð¸Ð·Ð¾Ð±ÑÐ°Ð¶ÐµÐ½Ð¸Ðµ Ð·Ð° ajax programming">
            <a:extLst>
              <a:ext uri="{FF2B5EF4-FFF2-40B4-BE49-F238E27FC236}">
                <a16:creationId xmlns:a16="http://schemas.microsoft.com/office/drawing/2014/main" id="{017F9B6C-41A0-4805-A26C-18E39F1D2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023769"/>
            <a:ext cx="1766692" cy="167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Ð ÐµÐ·ÑÐ»ÑÐ°Ñ Ñ Ð¸Ð·Ð¾Ð±ÑÐ°Ð¶ÐµÐ½Ð¸Ðµ Ð·Ð° rest services icon png">
            <a:extLst>
              <a:ext uri="{FF2B5EF4-FFF2-40B4-BE49-F238E27FC236}">
                <a16:creationId xmlns:a16="http://schemas.microsoft.com/office/drawing/2014/main" id="{633DB1C8-86C9-4A47-B7CC-0863C260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3033838"/>
            <a:ext cx="1766692" cy="187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599943"/>
              </p:ext>
            </p:extLst>
          </p:nvPr>
        </p:nvGraphicFramePr>
        <p:xfrm>
          <a:off x="551935" y="1233866"/>
          <a:ext cx="11011465" cy="5189347"/>
        </p:xfrm>
        <a:graphic>
          <a:graphicData uri="http://schemas.openxmlformats.org/drawingml/2006/table">
            <a:tbl>
              <a:tblPr/>
              <a:tblGrid>
                <a:gridCol w="198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3777">
                  <a:extLst>
                    <a:ext uri="{9D8B030D-6E8A-4147-A177-3AD203B41FA5}">
                      <a16:colId xmlns:a16="http://schemas.microsoft.com/office/drawing/2014/main" val="3483445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Code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51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Successfully retrieved resource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474">
                <a:tc>
                  <a:txBody>
                    <a:bodyPr/>
                    <a:lstStyle/>
                    <a:p>
                      <a:r>
                        <a:rPr lang="en-US" sz="2800" dirty="0"/>
                        <a:t>201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 new resource was 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204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Content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Request has nothing to return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301</a:t>
                      </a:r>
                      <a:r>
                        <a:rPr lang="en-US" sz="2800" baseline="0" dirty="0"/>
                        <a:t> / 302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Moved to another location (redirect)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 request / syntax error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 / 403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Authentication failed / Access denied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</a:t>
                      </a:r>
                      <a:r>
                        <a:rPr lang="en-US" sz="2800" baseline="0" dirty="0"/>
                        <a:t> resource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043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 was detected, e.g. duplicated email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938763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/ 503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</a:t>
                      </a:r>
                      <a:r>
                        <a:rPr lang="en-US" sz="2800" baseline="0" dirty="0"/>
                        <a:t> Error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Internal server</a:t>
                      </a:r>
                      <a:r>
                        <a:rPr lang="en-US" sz="2800" baseline="0" dirty="0"/>
                        <a:t> error / Service unavailable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29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55498"/>
            <a:ext cx="11801757" cy="5201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+mj-lt"/>
              </a:rPr>
              <a:t>The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Content-Type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Content-Disposition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headers specify how the         HTTP request / response body should be processed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59539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7401735" cy="14799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Content-Disposition: attachment;                                                                                                   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77421" y="3035685"/>
            <a:ext cx="4288409" cy="720346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UTF-8 encoded HTML page. Will be shown in the browser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67921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03612" y="2428821"/>
            <a:ext cx="2895600" cy="492450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JSON-encoded data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630825" y="4677558"/>
            <a:ext cx="5181600" cy="757479"/>
          </a:xfrm>
          <a:prstGeom prst="wedgeRoundRectCallout">
            <a:avLst>
              <a:gd name="adj1" fmla="val -57262"/>
              <a:gd name="adj2" fmla="val 371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This will download a PDF file named </a:t>
            </a:r>
            <a:r>
              <a:rPr lang="en-US" b="1" noProof="1">
                <a:solidFill>
                  <a:schemeClr val="bg1"/>
                </a:solidFill>
              </a:rPr>
              <a:t>Financial-Report-April-2016.pdf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Chrome Dev Tools, Fiddler, 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ACB68-F0A4-466F-84D4-246A6C5CD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295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5812" y="6198986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Chrome Developer Tools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260605"/>
            <a:ext cx="9448800" cy="48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37908" y="6182822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linkClick r:id="rId2"/>
              </a:rPr>
              <a:t>Read more about Fiddler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1" y="1220140"/>
            <a:ext cx="9144000" cy="49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7908" y="6182822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Postman REST Client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08" y="1271460"/>
            <a:ext cx="8326360" cy="47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57E4D-B47B-4294-84E5-46A894677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FF191-90C5-48AE-8950-18D9D4B397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34A8E2-30E9-4BF3-8CB7-E302C157CA9D}"/>
              </a:ext>
            </a:extLst>
          </p:cNvPr>
          <p:cNvSpPr/>
          <p:nvPr/>
        </p:nvSpPr>
        <p:spPr>
          <a:xfrm>
            <a:off x="4486247" y="1905000"/>
            <a:ext cx="32163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solidFill>
                  <a:schemeClr val="bg2"/>
                </a:solidFill>
              </a:rPr>
              <a:t>{</a:t>
            </a:r>
            <a:r>
              <a:rPr lang="en-US" sz="8800" cap="none" spc="0" dirty="0">
                <a:ln w="0"/>
                <a:solidFill>
                  <a:schemeClr val="bg2"/>
                </a:solidFill>
              </a:rPr>
              <a:t>REST</a:t>
            </a:r>
            <a:r>
              <a:rPr lang="en-US" sz="8800" b="1" cap="none" spc="0" dirty="0">
                <a:ln w="0"/>
                <a:solidFill>
                  <a:schemeClr val="bg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6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Re</a:t>
            </a:r>
            <a:r>
              <a:rPr lang="en-US" sz="3200" dirty="0"/>
              <a:t>presentational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tate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(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REST</a:t>
            </a:r>
            <a:r>
              <a:rPr lang="en-US" sz="3200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Architecture for </a:t>
            </a:r>
            <a:r>
              <a:rPr lang="en-US" sz="3200" b="1" dirty="0">
                <a:solidFill>
                  <a:schemeClr val="bg1"/>
                </a:solidFill>
              </a:rPr>
              <a:t>client-server communication</a:t>
            </a:r>
            <a:r>
              <a:rPr lang="en-US" sz="3200" dirty="0"/>
              <a:t> over HTTP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Resources have </a:t>
            </a:r>
            <a:r>
              <a:rPr lang="en-US" sz="3200" b="1" dirty="0">
                <a:solidFill>
                  <a:schemeClr val="bg1"/>
                </a:solidFill>
              </a:rPr>
              <a:t>URI</a:t>
            </a:r>
            <a:r>
              <a:rPr lang="en-US" sz="3200" dirty="0"/>
              <a:t> (address)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Can be </a:t>
            </a:r>
            <a:r>
              <a:rPr lang="en-US" sz="3200" b="1" dirty="0">
                <a:solidFill>
                  <a:schemeClr val="bg1"/>
                </a:solidFill>
              </a:rPr>
              <a:t>created</a:t>
            </a:r>
            <a:r>
              <a:rPr lang="en-US" sz="3200" dirty="0"/>
              <a:t>/</a:t>
            </a:r>
            <a:r>
              <a:rPr lang="en-US" sz="3200" b="1" dirty="0">
                <a:solidFill>
                  <a:schemeClr val="bg1"/>
                </a:solidFill>
              </a:rPr>
              <a:t>retrieved</a:t>
            </a:r>
            <a:r>
              <a:rPr lang="en-US" sz="3200" dirty="0"/>
              <a:t>/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modified</a:t>
            </a:r>
            <a:r>
              <a:rPr lang="en-US" sz="3200" dirty="0"/>
              <a:t>/</a:t>
            </a:r>
            <a:r>
              <a:rPr lang="en-US" sz="3200" b="1" dirty="0">
                <a:solidFill>
                  <a:schemeClr val="bg1"/>
                </a:solidFill>
              </a:rPr>
              <a:t>deleted</a:t>
            </a:r>
            <a:r>
              <a:rPr lang="en-US" sz="3200" dirty="0"/>
              <a:t>/etc.</a:t>
            </a:r>
          </a:p>
          <a:p>
            <a:r>
              <a:rPr lang="en-US" sz="3200" dirty="0"/>
              <a:t>RESTful API/RESTful Service</a:t>
            </a:r>
          </a:p>
          <a:p>
            <a:pPr lvl="1"/>
            <a:r>
              <a:rPr lang="en-US" sz="3200" dirty="0"/>
              <a:t>Provides access to </a:t>
            </a:r>
            <a:r>
              <a:rPr lang="en-US" sz="3200" b="1" dirty="0">
                <a:solidFill>
                  <a:schemeClr val="bg1"/>
                </a:solidFill>
              </a:rPr>
              <a:t>server-side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resources</a:t>
            </a:r>
            <a:r>
              <a:rPr lang="en-US" sz="3200" dirty="0"/>
              <a:t> via </a:t>
            </a: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885182" y="3248887"/>
            <a:ext cx="4516846" cy="381000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00" b="1" dirty="0">
                <a:solidFill>
                  <a:srgbClr val="FFFFFF"/>
                </a:solidFill>
              </a:rPr>
              <a:t>Resource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5182" y="4262562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045236" y="426417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2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9185229" y="426256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0361651" y="426256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4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75412" y="2590800"/>
            <a:ext cx="5341723" cy="3699274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70930" y="2864288"/>
            <a:ext cx="5118486" cy="209474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570930" y="5107822"/>
            <a:ext cx="5118486" cy="1070406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53828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GET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973028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9208394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POST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0439861" y="5382788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DELETE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03224" y="5842275"/>
            <a:ext cx="1502079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Uniform Method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68054" y="2851325"/>
            <a:ext cx="46038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URI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80750" y="2593788"/>
            <a:ext cx="157241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REST Web Service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287228" y="4959028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512959" y="497199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9703694" y="495708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0903986" y="4956930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15828" y="3629887"/>
            <a:ext cx="304800" cy="632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513926" y="3637961"/>
            <a:ext cx="307339" cy="645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380673" y="3641015"/>
            <a:ext cx="357487" cy="624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439861" y="3637109"/>
            <a:ext cx="386145" cy="647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200" dirty="0"/>
              <a:t>REST defines </a:t>
            </a:r>
            <a:r>
              <a:rPr lang="en-US" sz="3200" b="1" dirty="0">
                <a:solidFill>
                  <a:schemeClr val="bg1"/>
                </a:solidFill>
              </a:rPr>
              <a:t>6 architectural constraints </a:t>
            </a:r>
            <a:r>
              <a:rPr lang="en-US" sz="3200" dirty="0"/>
              <a:t>which make any web service - a true RESTful API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Client-server architecture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Statelessness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Cacheable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Layered system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Code on demand (optional)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Uniform interface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</a:t>
            </a:r>
            <a:r>
              <a:rPr lang="en-US" sz="4000" dirty="0"/>
              <a:t>Architectural Constraints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76794" y="6320786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Read more about REST Architectural Constraints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25908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0" y="1196125"/>
            <a:ext cx="12005371" cy="5201066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  <a:p>
            <a:pPr lvl="1"/>
            <a:r>
              <a:rPr lang="en-US" dirty="0"/>
              <a:t>The process of verifying the identity of a user or computer</a:t>
            </a:r>
          </a:p>
          <a:p>
            <a:pPr lvl="1"/>
            <a:r>
              <a:rPr lang="en-US" dirty="0"/>
              <a:t>Questions: </a:t>
            </a:r>
            <a:r>
              <a:rPr lang="en-GB" dirty="0"/>
              <a:t>"</a:t>
            </a:r>
            <a:r>
              <a:rPr lang="en-US" b="1" dirty="0">
                <a:solidFill>
                  <a:schemeClr val="bg1"/>
                </a:solidFill>
              </a:rPr>
              <a:t>Who are you?</a:t>
            </a:r>
            <a:r>
              <a:rPr lang="en-GB" dirty="0"/>
              <a:t>",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GB" dirty="0"/>
              <a:t>"</a:t>
            </a:r>
            <a:r>
              <a:rPr lang="en-US" b="1" dirty="0">
                <a:solidFill>
                  <a:schemeClr val="bg1"/>
                </a:solidFill>
              </a:rPr>
              <a:t>How you prove it?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"</a:t>
            </a:r>
            <a:endParaRPr lang="en-US" dirty="0"/>
          </a:p>
          <a:p>
            <a:pPr lvl="1"/>
            <a:r>
              <a:rPr lang="en-US" dirty="0"/>
              <a:t>Credentials can be password, smart card, external token, etc.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  <a:p>
            <a:pPr lvl="1"/>
            <a:r>
              <a:rPr lang="en-US" dirty="0"/>
              <a:t>The process of determining what a user is permitted to do on a computer or network</a:t>
            </a:r>
          </a:p>
          <a:p>
            <a:pPr lvl="1"/>
            <a:r>
              <a:rPr lang="en-US" dirty="0"/>
              <a:t>Questions: </a:t>
            </a:r>
            <a:r>
              <a:rPr lang="en-GB" dirty="0"/>
              <a:t>" </a:t>
            </a:r>
            <a:r>
              <a:rPr lang="en-US" b="1" dirty="0">
                <a:solidFill>
                  <a:schemeClr val="bg1"/>
                </a:solidFill>
              </a:rPr>
              <a:t>What are you allowed to do?</a:t>
            </a:r>
            <a:r>
              <a:rPr lang="en-GB" dirty="0"/>
              <a:t>",</a:t>
            </a:r>
            <a:r>
              <a:rPr lang="en-US" dirty="0"/>
              <a:t> </a:t>
            </a:r>
            <a:r>
              <a:rPr lang="en-GB" dirty="0"/>
              <a:t>"</a:t>
            </a:r>
            <a:r>
              <a:rPr lang="en-US" b="1" dirty="0">
                <a:solidFill>
                  <a:schemeClr val="bg1"/>
                </a:solidFill>
              </a:rPr>
              <a:t>Can you see this page?</a:t>
            </a:r>
            <a:r>
              <a:rPr lang="en-GB" dirty="0"/>
              <a:t>"</a:t>
            </a:r>
            <a:endParaRPr lang="en-US" dirty="0"/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 vs. Authorization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41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374650" y="1195388"/>
            <a:ext cx="11814175" cy="5202237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The HTTP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REST and RESTful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Accessing the GitHub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AJAX</a:t>
            </a:r>
          </a:p>
          <a:p>
            <a:pPr marL="990106" lvl="1" indent="-457200">
              <a:lnSpc>
                <a:spcPct val="120000"/>
              </a:lnSpc>
            </a:pPr>
            <a:r>
              <a:rPr lang="en-US" sz="3000" b="1" dirty="0"/>
              <a:t>Fetch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Create a new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Get all posts / specific post</a:t>
            </a:r>
          </a:p>
          <a:p>
            <a:pPr>
              <a:lnSpc>
                <a:spcPct val="90000"/>
              </a:lnSpc>
            </a:pPr>
            <a:endParaRPr lang="en-US" sz="3200" dirty="0"/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Delete existing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  <a:hlinkClick r:id="rId2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Replace / modify existing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0412" y="2852757"/>
            <a:ext cx="9374188" cy="587441"/>
            <a:chOff x="869948" y="1895724"/>
            <a:chExt cx="10253663" cy="587441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0412" y="1719573"/>
            <a:ext cx="9374188" cy="587441"/>
            <a:chOff x="869948" y="1895724"/>
            <a:chExt cx="10253663" cy="587441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-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0412" y="3559546"/>
            <a:ext cx="9374188" cy="587441"/>
            <a:chOff x="869948" y="1895724"/>
            <a:chExt cx="10253663" cy="587441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0413" y="4684647"/>
            <a:ext cx="9374188" cy="587441"/>
            <a:chOff x="869947" y="1895724"/>
            <a:chExt cx="7839108" cy="587441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672944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0412" y="5869423"/>
            <a:ext cx="9374188" cy="587442"/>
            <a:chOff x="869947" y="1895723"/>
            <a:chExt cx="7826918" cy="587442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511591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PUT/PATCH </a:t>
              </a:r>
            </a:p>
          </p:txBody>
        </p: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381537" y="1895723"/>
              <a:ext cx="631532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GitHub REST API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Accessing GitHub through HTTP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838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List user's all public repositories:</a:t>
            </a:r>
          </a:p>
          <a:p>
            <a:endParaRPr lang="en-US" sz="3200" dirty="0"/>
          </a:p>
          <a:p>
            <a:r>
              <a:rPr lang="en-US" sz="3200" dirty="0"/>
              <a:t>Get all commits from a public repository: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issues/issue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51948" y="1802975"/>
            <a:ext cx="10251212" cy="587441"/>
            <a:chOff x="869948" y="1895724"/>
            <a:chExt cx="10253663" cy="587441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2748" y="3091495"/>
            <a:ext cx="10240412" cy="525886"/>
            <a:chOff x="877513" y="3307025"/>
            <a:chExt cx="10240412" cy="52588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77513" y="3307025"/>
              <a:ext cx="1069200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 anchor="ctr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46713" y="3307025"/>
              <a:ext cx="9171212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000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976790" y="4437596"/>
            <a:ext cx="912795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867219" y="4437596"/>
            <a:ext cx="110957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964378" y="5226213"/>
            <a:ext cx="912795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/repos/testnakov/test-nakov-repo/issues/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3"/>
              </a:rPr>
              <a:t>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856394" y="5226213"/>
            <a:ext cx="110957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6073F-C1FE-4295-B771-54A5C5112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the first issue from the "</a:t>
            </a:r>
            <a:r>
              <a:rPr lang="en-US" b="1" dirty="0">
                <a:solidFill>
                  <a:schemeClr val="bg1"/>
                </a:solidFill>
              </a:rPr>
              <a:t>test-</a:t>
            </a:r>
            <a:r>
              <a:rPr lang="en-US" b="1" dirty="0" err="1">
                <a:solidFill>
                  <a:schemeClr val="bg1"/>
                </a:solidFill>
              </a:rPr>
              <a:t>nakov</a:t>
            </a:r>
            <a:r>
              <a:rPr lang="en-US" b="1" dirty="0">
                <a:solidFill>
                  <a:schemeClr val="bg1"/>
                </a:solidFill>
              </a:rPr>
              <a:t>-repo</a:t>
            </a:r>
            <a:r>
              <a:rPr lang="en-US" dirty="0"/>
              <a:t>" repository</a:t>
            </a:r>
          </a:p>
          <a:p>
            <a:r>
              <a:rPr lang="en-US" dirty="0"/>
              <a:t>Send a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 to:</a:t>
            </a:r>
          </a:p>
          <a:p>
            <a:pPr lvl="1"/>
            <a:r>
              <a:rPr lang="en-US" b="1" dirty="0">
                <a:hlinkClick r:id="rId2"/>
              </a:rPr>
              <a:t>https://api.github.com/repos/testnakov/test-nakov-repo/</a:t>
            </a:r>
            <a:br>
              <a:rPr lang="en-US" b="1" dirty="0">
                <a:hlinkClick r:id="rId2"/>
              </a:rPr>
            </a:br>
            <a:r>
              <a:rPr lang="en-US" b="1" dirty="0">
                <a:hlinkClick r:id="rId2"/>
              </a:rPr>
              <a:t>issues/:id</a:t>
            </a:r>
            <a:endParaRPr lang="en-US" b="1" dirty="0"/>
          </a:p>
          <a:p>
            <a:pPr lvl="1"/>
            <a:r>
              <a:rPr lang="en-US" dirty="0"/>
              <a:t>Where </a:t>
            </a:r>
            <a:r>
              <a:rPr lang="en-US" b="1" dirty="0">
                <a:solidFill>
                  <a:schemeClr val="bg1"/>
                </a:solidFill>
              </a:rPr>
              <a:t>:id</a:t>
            </a:r>
            <a:r>
              <a:rPr lang="en-US" dirty="0"/>
              <a:t> is the current issue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BEE78-49E6-4A9E-88DF-E57D21D5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Labels Issue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9AFE-2233-48CC-89C3-3883118065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F7280-BC04-44E9-9F13-B2BB33165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0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Get all labels for certain issue from a public repository: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3200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0412" y="1731074"/>
            <a:ext cx="11049000" cy="956779"/>
            <a:chOff x="531812" y="1895718"/>
            <a:chExt cx="10591800" cy="956779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1812" y="1895718"/>
              <a:ext cx="1600200" cy="954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2132012" y="1895724"/>
              <a:ext cx="8991600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0412" y="3222808"/>
            <a:ext cx="11059323" cy="2762663"/>
            <a:chOff x="760412" y="3711896"/>
            <a:chExt cx="11059323" cy="2762663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0412" y="3711896"/>
              <a:ext cx="1658988" cy="9576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419399" y="3711905"/>
              <a:ext cx="9390013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419399" y="4720307"/>
              <a:ext cx="9390013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720307"/>
              <a:ext cx="165898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419399" y="5358559"/>
              <a:ext cx="9400336" cy="111066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60412" y="5358559"/>
              <a:ext cx="1658987" cy="1116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18305-3F90-4903-A0AF-E63A6EA7E6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an issue when you send a "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" request</a:t>
            </a:r>
          </a:p>
          <a:p>
            <a:r>
              <a:rPr lang="en-US" dirty="0"/>
              <a:t>Use your Github account </a:t>
            </a:r>
            <a:r>
              <a:rPr lang="en-US" b="1" dirty="0">
                <a:solidFill>
                  <a:schemeClr val="bg1"/>
                </a:solidFill>
              </a:rPr>
              <a:t>credentials</a:t>
            </a:r>
            <a:r>
              <a:rPr lang="en-US" dirty="0"/>
              <a:t> to submit the issue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5BE49-228F-48B0-81D9-B1FC2E93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Create Issue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F0A5-E117-4CB8-8BFC-8304236ACC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create-issue">
            <a:extLst>
              <a:ext uri="{FF2B5EF4-FFF2-40B4-BE49-F238E27FC236}">
                <a16:creationId xmlns:a16="http://schemas.microsoft.com/office/drawing/2014/main" id="{1339E225-51AE-4486-B4D7-76336AE3F1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2412" y="2743200"/>
            <a:ext cx="9144000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2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b="1" dirty="0">
                <a:latin typeface="+mj-lt"/>
              </a:rPr>
              <a:t>AJAX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/>
              <a:t>Asynchronous JavaScript and XML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D6B734-6B58-46D9-9D07-49E66F74BDF1}"/>
              </a:ext>
            </a:extLst>
          </p:cNvPr>
          <p:cNvGrpSpPr/>
          <p:nvPr/>
        </p:nvGrpSpPr>
        <p:grpSpPr>
          <a:xfrm>
            <a:off x="4310911" y="1459604"/>
            <a:ext cx="3567002" cy="2153494"/>
            <a:chOff x="4310911" y="1459604"/>
            <a:chExt cx="3567002" cy="21534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54544-DE53-4711-B34C-8B716B4268DF}"/>
                </a:ext>
              </a:extLst>
            </p:cNvPr>
            <p:cNvGrpSpPr/>
            <p:nvPr/>
          </p:nvGrpSpPr>
          <p:grpSpPr>
            <a:xfrm>
              <a:off x="5180012" y="1459604"/>
              <a:ext cx="1143001" cy="2153494"/>
              <a:chOff x="5332410" y="2155113"/>
              <a:chExt cx="1143001" cy="2153494"/>
            </a:xfrm>
            <a:solidFill>
              <a:schemeClr val="bg2"/>
            </a:solidFill>
          </p:grpSpPr>
          <p:sp>
            <p:nvSpPr>
              <p:cNvPr id="2" name="Arrow: U-Turn 1">
                <a:extLst>
                  <a:ext uri="{FF2B5EF4-FFF2-40B4-BE49-F238E27FC236}">
                    <a16:creationId xmlns:a16="http://schemas.microsoft.com/office/drawing/2014/main" id="{E91DF892-CFF7-4EA5-B284-BD95FE2E6022}"/>
                  </a:ext>
                </a:extLst>
              </p:cNvPr>
              <p:cNvSpPr/>
              <p:nvPr/>
            </p:nvSpPr>
            <p:spPr bwMode="auto">
              <a:xfrm>
                <a:off x="5408612" y="2155113"/>
                <a:ext cx="1066799" cy="121726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Arrow: U-Turn 6">
                <a:extLst>
                  <a:ext uri="{FF2B5EF4-FFF2-40B4-BE49-F238E27FC236}">
                    <a16:creationId xmlns:a16="http://schemas.microsoft.com/office/drawing/2014/main" id="{6943C52F-B3DD-4417-A070-2DBD2C2C9DF3}"/>
                  </a:ext>
                </a:extLst>
              </p:cNvPr>
              <p:cNvSpPr/>
              <p:nvPr/>
            </p:nvSpPr>
            <p:spPr bwMode="auto">
              <a:xfrm rot="10800000">
                <a:off x="5332410" y="3232414"/>
                <a:ext cx="1066798" cy="107619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821D6-CDB3-4C02-8616-8657E9BC3652}"/>
                </a:ext>
              </a:extLst>
            </p:cNvPr>
            <p:cNvSpPr/>
            <p:nvPr/>
          </p:nvSpPr>
          <p:spPr>
            <a:xfrm>
              <a:off x="4310911" y="1751521"/>
              <a:ext cx="356700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6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A  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08505" y="1565020"/>
            <a:ext cx="9906195" cy="4774061"/>
          </a:xfrm>
        </p:spPr>
        <p:txBody>
          <a:bodyPr>
            <a:noAutofit/>
          </a:bodyPr>
          <a:lstStyle/>
          <a:p>
            <a:pPr lvl="1"/>
            <a:r>
              <a:rPr lang="en-US" sz="2899" dirty="0">
                <a:latin typeface="+mj-lt"/>
              </a:rPr>
              <a:t>Background loading of </a:t>
            </a:r>
            <a:r>
              <a:rPr lang="en-US" sz="2899" b="1" dirty="0">
                <a:solidFill>
                  <a:schemeClr val="bg1"/>
                </a:solidFill>
                <a:latin typeface="+mj-lt"/>
              </a:rPr>
              <a:t>dynamic content/data</a:t>
            </a:r>
            <a:endParaRPr lang="bg-BG" sz="2899" b="1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2899" dirty="0">
                <a:latin typeface="+mj-lt"/>
              </a:rPr>
              <a:t>Load data from the Web server and </a:t>
            </a:r>
            <a:r>
              <a:rPr lang="en-US" sz="2899" b="1" dirty="0">
                <a:solidFill>
                  <a:schemeClr val="bg1"/>
                </a:solidFill>
                <a:latin typeface="+mj-lt"/>
              </a:rPr>
              <a:t>render</a:t>
            </a:r>
            <a:r>
              <a:rPr lang="en-US" sz="2899" dirty="0">
                <a:latin typeface="+mj-lt"/>
              </a:rPr>
              <a:t> it</a:t>
            </a:r>
          </a:p>
          <a:p>
            <a:pPr>
              <a:spcBef>
                <a:spcPts val="1200"/>
              </a:spcBef>
            </a:pPr>
            <a:r>
              <a:rPr lang="en-US" sz="3199" dirty="0">
                <a:latin typeface="+mj-lt"/>
              </a:rPr>
              <a:t>Two types of AJAX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Partial page rendering</a:t>
            </a:r>
          </a:p>
          <a:p>
            <a:pPr lvl="2"/>
            <a:r>
              <a:rPr lang="en-US" sz="2899" dirty="0">
                <a:latin typeface="+mj-lt"/>
              </a:rPr>
              <a:t>Load HTML fragment + show it in a </a:t>
            </a:r>
            <a:r>
              <a:rPr lang="en-US" sz="2899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&lt;div&gt;</a:t>
            </a:r>
            <a:endParaRPr lang="en-US" sz="2899" dirty="0">
              <a:solidFill>
                <a:schemeClr val="bg1"/>
              </a:solidFill>
              <a:latin typeface="+mj-lt"/>
            </a:endParaRP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JSON service</a:t>
            </a:r>
          </a:p>
          <a:p>
            <a:pPr lvl="2"/>
            <a:r>
              <a:rPr lang="en-US" sz="2899" dirty="0">
                <a:latin typeface="+mj-lt"/>
              </a:rPr>
              <a:t>Load JSON object and display it with JS/jQuery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6619" y="809527"/>
            <a:ext cx="6370022" cy="6153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399" b="1" dirty="0">
                <a:solidFill>
                  <a:schemeClr val="bg1"/>
                </a:solidFill>
              </a:rPr>
              <a:t>Asynchronous JavaScript And XML</a:t>
            </a:r>
          </a:p>
        </p:txBody>
      </p:sp>
    </p:spTree>
    <p:extLst>
      <p:ext uri="{BB962C8B-B14F-4D97-AF65-F5344CB8AC3E}">
        <p14:creationId xmlns:p14="http://schemas.microsoft.com/office/powerpoint/2010/main" val="38724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312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4004" y="1133253"/>
            <a:ext cx="5463277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1. HTTP request (initial page load)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574" y="1864816"/>
            <a:ext cx="3952555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99" dirty="0"/>
              <a:t>2. HTTP response (HTML page)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849137" y="1151716"/>
            <a:ext cx="0" cy="52483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7598" y="1151715"/>
            <a:ext cx="0" cy="52483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58018" y="2605128"/>
            <a:ext cx="3639825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AJAX 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37888" y="3422062"/>
            <a:ext cx="3658386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AJAX response (asynchronous)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37888" y="4025968"/>
            <a:ext cx="3658386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Returns data as JSON / HTML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09441" y="2273643"/>
            <a:ext cx="2116431" cy="245819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799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7607" y="2320784"/>
            <a:ext cx="2004766" cy="2465150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799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://cdn2.hubspot.net/hubfs/295648/computer-icon-1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707" y="4956776"/>
            <a:ext cx="1776930" cy="14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Закръглено правоъгълно изнесено означение 7"/>
          <p:cNvSpPr/>
          <p:nvPr/>
        </p:nvSpPr>
        <p:spPr bwMode="auto">
          <a:xfrm>
            <a:off x="2972405" y="2896832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UI Interaction</a:t>
            </a:r>
            <a:endParaRPr lang="en-GB" sz="2499" dirty="0">
              <a:solidFill>
                <a:schemeClr val="bg2"/>
              </a:solidFill>
            </a:endParaRPr>
          </a:p>
        </p:txBody>
      </p:sp>
      <p:sp>
        <p:nvSpPr>
          <p:cNvPr id="42" name="Закръглено правоъгълно изнесено означение 7"/>
          <p:cNvSpPr/>
          <p:nvPr/>
        </p:nvSpPr>
        <p:spPr bwMode="auto">
          <a:xfrm>
            <a:off x="2972405" y="3775870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AJAX handler</a:t>
            </a:r>
          </a:p>
        </p:txBody>
      </p:sp>
      <p:sp>
        <p:nvSpPr>
          <p:cNvPr id="43" name="Закръглено правоъгълно изнесено означение 7"/>
          <p:cNvSpPr/>
          <p:nvPr/>
        </p:nvSpPr>
        <p:spPr bwMode="auto">
          <a:xfrm>
            <a:off x="3193723" y="5298473"/>
            <a:ext cx="1930622" cy="803606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Modify the page DOM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3415985" y="1460857"/>
            <a:ext cx="5601296" cy="28602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3414679" y="2390201"/>
            <a:ext cx="5602602" cy="312507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5397266" y="3035903"/>
            <a:ext cx="3620015" cy="31012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5397266" y="3857799"/>
            <a:ext cx="3620015" cy="300788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3882341" y="4401078"/>
            <a:ext cx="367110" cy="721419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5388881" y="5484786"/>
            <a:ext cx="827099" cy="34825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9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Using the XMLHttpRequest Object</a:t>
            </a:r>
            <a:endParaRPr lang="en-US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4106015" y="1624877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 flipH="1" flipV="1">
            <a:off x="4106014" y="2902740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064218" y="1867670"/>
            <a:ext cx="2149580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799" b="1" dirty="0">
                <a:solidFill>
                  <a:schemeClr val="bg2"/>
                </a:solidFill>
                <a:cs typeface="Consolas" panose="020B0609020204030204" pitchFamily="49" charset="0"/>
              </a:rPr>
              <a:t>AJAX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16268" y="1576924"/>
            <a:ext cx="1906751" cy="2348362"/>
            <a:chOff x="8157204" y="3823226"/>
            <a:chExt cx="1907248" cy="2348974"/>
          </a:xfrm>
        </p:grpSpPr>
        <p:sp>
          <p:nvSpPr>
            <p:cNvPr id="8" name="TextBox 7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Server</a:t>
              </a:r>
            </a:p>
          </p:txBody>
        </p:sp>
        <p:pic>
          <p:nvPicPr>
            <p:cNvPr id="9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2045943" y="1604812"/>
            <a:ext cx="2116431" cy="2396654"/>
            <a:chOff x="1785220" y="3851122"/>
            <a:chExt cx="2116982" cy="2397278"/>
          </a:xfrm>
        </p:grpSpPr>
        <p:pic>
          <p:nvPicPr>
            <p:cNvPr id="11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Client</a:t>
              </a:r>
            </a:p>
          </p:txBody>
        </p:sp>
        <p:pic>
          <p:nvPicPr>
            <p:cNvPr id="13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003328" y="2885216"/>
            <a:ext cx="2363557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799" b="1" dirty="0">
                <a:solidFill>
                  <a:schemeClr val="bg2"/>
                </a:solidFill>
                <a:cs typeface="Consolas" pitchFamily="49" charset="0"/>
              </a:rPr>
              <a:t>AJAX response</a:t>
            </a:r>
          </a:p>
        </p:txBody>
      </p:sp>
    </p:spTree>
    <p:extLst>
      <p:ext uri="{BB962C8B-B14F-4D97-AF65-F5344CB8AC3E}">
        <p14:creationId xmlns:p14="http://schemas.microsoft.com/office/powerpoint/2010/main" val="127294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br>
              <a:rPr lang="en-US" sz="5998" b="1" dirty="0"/>
            </a:br>
            <a:r>
              <a:rPr lang="en-US" sz="11497" b="1" dirty="0"/>
              <a:t>#JS-CORE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XMLHttpRequest - </a:t>
            </a:r>
            <a:r>
              <a:rPr lang="en-US" dirty="0"/>
              <a:t>Standard API for AJAX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9550" y="1159841"/>
            <a:ext cx="10944325" cy="883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9074" y="2105220"/>
            <a:ext cx="10944325" cy="42069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loadRepos()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const req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41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C7822-ADB4-4064-8CDE-116824FB1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function, which:</a:t>
            </a:r>
          </a:p>
          <a:p>
            <a:pPr lvl="1"/>
            <a:r>
              <a:rPr lang="en-US" dirty="0"/>
              <a:t>Load</a:t>
            </a:r>
            <a:r>
              <a:rPr lang="en-GB" dirty="0"/>
              <a:t>s</a:t>
            </a:r>
            <a:r>
              <a:rPr lang="en-US" dirty="0"/>
              <a:t> GitHub repository </a:t>
            </a:r>
            <a:r>
              <a:rPr lang="en-US" b="1" dirty="0">
                <a:solidFill>
                  <a:schemeClr val="bg1"/>
                </a:solidFill>
              </a:rPr>
              <a:t>asynchronously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AJAX</a:t>
            </a:r>
            <a:endParaRPr lang="en-US" dirty="0"/>
          </a:p>
          <a:p>
            <a:pPr lvl="1"/>
            <a:r>
              <a:rPr lang="en-US" dirty="0"/>
              <a:t>Creates  an instance of </a:t>
            </a:r>
            <a:r>
              <a:rPr lang="en-US" b="1" dirty="0">
                <a:solidFill>
                  <a:schemeClr val="bg1"/>
                </a:solidFill>
              </a:rPr>
              <a:t>XHR</a:t>
            </a:r>
            <a:r>
              <a:rPr lang="en-US" dirty="0"/>
              <a:t> and attach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onreadystatechange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event to 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01B84-2428-4F13-9003-6AEDD3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XHR (XmlHttpRequest)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EC10A-8E81-417B-91BC-AF29A442AF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1EB5F-AAC7-4616-9A6C-B1CD92F62D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79612" y="1614609"/>
            <a:ext cx="9927138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It is similar to </a:t>
            </a:r>
            <a:r>
              <a:rPr lang="en-US" sz="3200" b="1" dirty="0">
                <a:solidFill>
                  <a:schemeClr val="bg1"/>
                </a:solidFill>
              </a:rPr>
              <a:t>XMLHttpRequest</a:t>
            </a:r>
            <a:r>
              <a:rPr lang="en-US" sz="3200" dirty="0"/>
              <a:t> (XHR). The main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difference</a:t>
            </a:r>
            <a:r>
              <a:rPr lang="en-US" sz="3200" dirty="0"/>
              <a:t> is that the </a:t>
            </a:r>
            <a:r>
              <a:rPr lang="en-US" sz="3200" b="1" dirty="0">
                <a:solidFill>
                  <a:schemeClr val="bg1"/>
                </a:solidFill>
              </a:rPr>
              <a:t>Fetch API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Uses </a:t>
            </a:r>
            <a:r>
              <a:rPr lang="en-US" sz="3000" b="1" dirty="0">
                <a:solidFill>
                  <a:schemeClr val="bg1"/>
                </a:solidFill>
              </a:rPr>
              <a:t>Promises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Enables a </a:t>
            </a:r>
            <a:r>
              <a:rPr lang="en-US" sz="3000" b="1" dirty="0">
                <a:solidFill>
                  <a:schemeClr val="bg1"/>
                </a:solidFill>
              </a:rPr>
              <a:t>simpler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cleaner</a:t>
            </a:r>
            <a:r>
              <a:rPr lang="en-US" sz="3000" dirty="0"/>
              <a:t> API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Avoids </a:t>
            </a:r>
            <a:r>
              <a:rPr lang="en-US" sz="3000" b="1" dirty="0">
                <a:solidFill>
                  <a:schemeClr val="bg1"/>
                </a:solidFill>
              </a:rPr>
              <a:t>callback hell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Fetch?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6620" y="838200"/>
            <a:ext cx="94555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method allows making network requests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41612" y="4872333"/>
            <a:ext cx="5867400" cy="165850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fetch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('./api/some.json')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(function(response) {…})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.catch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(function(err) {…})</a:t>
            </a:r>
          </a:p>
        </p:txBody>
      </p:sp>
    </p:spTree>
    <p:extLst>
      <p:ext uri="{BB962C8B-B14F-4D97-AF65-F5344CB8AC3E}">
        <p14:creationId xmlns:p14="http://schemas.microsoft.com/office/powerpoint/2010/main" val="244728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response of a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request is a </a:t>
            </a:r>
            <a:r>
              <a:rPr lang="en-US" sz="3200" b="1" dirty="0">
                <a:solidFill>
                  <a:schemeClr val="bg1"/>
                </a:solidFill>
              </a:rPr>
              <a:t>Stream</a:t>
            </a:r>
            <a:r>
              <a:rPr lang="en-US" sz="3200" dirty="0"/>
              <a:t> object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reading</a:t>
            </a:r>
            <a:r>
              <a:rPr lang="en-US" sz="3200" dirty="0"/>
              <a:t> of the stream happens </a:t>
            </a:r>
            <a:r>
              <a:rPr lang="en-US" sz="3200" b="1" dirty="0">
                <a:solidFill>
                  <a:schemeClr val="bg1"/>
                </a:solidFill>
              </a:rPr>
              <a:t>asynchronously</a:t>
            </a:r>
          </a:p>
          <a:p>
            <a:r>
              <a:rPr lang="en-US" sz="3200" dirty="0"/>
              <a:t>When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json()</a:t>
            </a:r>
            <a:r>
              <a:rPr lang="en-US" sz="3200" dirty="0"/>
              <a:t> method is called, a </a:t>
            </a:r>
            <a:r>
              <a:rPr lang="en-US" sz="3200" b="1" dirty="0">
                <a:solidFill>
                  <a:schemeClr val="bg1"/>
                </a:solidFill>
              </a:rPr>
              <a:t>Promise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bg1"/>
                </a:solidFill>
              </a:rPr>
              <a:t>returned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response status </a:t>
            </a:r>
            <a:r>
              <a:rPr lang="en-US" sz="3000" dirty="0"/>
              <a:t>is checked (should be </a:t>
            </a:r>
            <a:r>
              <a:rPr lang="en-US" sz="3000" b="1" dirty="0">
                <a:solidFill>
                  <a:schemeClr val="bg1"/>
                </a:solidFill>
              </a:rPr>
              <a:t>200</a:t>
            </a:r>
            <a:r>
              <a:rPr lang="en-US" sz="3000" dirty="0"/>
              <a:t>) </a:t>
            </a:r>
            <a:r>
              <a:rPr lang="en-US" sz="3000" b="1" dirty="0">
                <a:solidFill>
                  <a:schemeClr val="bg1"/>
                </a:solidFill>
              </a:rPr>
              <a:t>before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parsing</a:t>
            </a:r>
            <a:r>
              <a:rPr lang="en-US" sz="3000" dirty="0"/>
              <a:t> the response as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Fetch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2812" y="4483503"/>
            <a:ext cx="9913487" cy="1178372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if (response.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status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 !== 200) { return; }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response.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json()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.then(function(data) { console.log(data)})</a:t>
            </a:r>
          </a:p>
        </p:txBody>
      </p:sp>
    </p:spTree>
    <p:extLst>
      <p:ext uri="{BB962C8B-B14F-4D97-AF65-F5344CB8AC3E}">
        <p14:creationId xmlns:p14="http://schemas.microsoft.com/office/powerpoint/2010/main" val="70751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76115" y="1676400"/>
            <a:ext cx="10201640" cy="5276048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Define the </a:t>
            </a:r>
            <a:r>
              <a:rPr lang="en-US" sz="3000" b="1" dirty="0">
                <a:solidFill>
                  <a:schemeClr val="bg1"/>
                </a:solidFill>
              </a:rPr>
              <a:t>status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JSON parsing </a:t>
            </a:r>
            <a:r>
              <a:rPr lang="en-US" sz="3000" dirty="0"/>
              <a:t>in </a:t>
            </a:r>
            <a:r>
              <a:rPr lang="en-US" sz="3000" b="1" dirty="0">
                <a:solidFill>
                  <a:schemeClr val="bg1"/>
                </a:solidFill>
              </a:rPr>
              <a:t>separate functions</a:t>
            </a:r>
          </a:p>
          <a:p>
            <a:pPr lvl="1"/>
            <a:r>
              <a:rPr lang="en-US" sz="3000" dirty="0"/>
              <a:t>The functions </a:t>
            </a:r>
            <a:r>
              <a:rPr lang="en-US" sz="3000" b="1" dirty="0">
                <a:solidFill>
                  <a:schemeClr val="bg1"/>
                </a:solidFill>
              </a:rPr>
              <a:t>return promises</a:t>
            </a:r>
            <a:r>
              <a:rPr lang="en-US" sz="3000" dirty="0"/>
              <a:t> which can be </a:t>
            </a:r>
            <a:r>
              <a:rPr lang="en-US" sz="3000" b="1" dirty="0">
                <a:solidFill>
                  <a:schemeClr val="bg1"/>
                </a:solidFill>
              </a:rPr>
              <a:t>chained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Promises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65412" y="3124200"/>
            <a:ext cx="5410200" cy="2618767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fetch('users.json')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(status)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(json)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(function(data) {…})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(function(error) {…});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BD804-B8FE-4F8D-9BDD-9494220C36FB}"/>
              </a:ext>
            </a:extLst>
          </p:cNvPr>
          <p:cNvSpPr/>
          <p:nvPr/>
        </p:nvSpPr>
        <p:spPr>
          <a:xfrm>
            <a:off x="1446212" y="962633"/>
            <a:ext cx="701884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When </a:t>
            </a:r>
            <a:r>
              <a:rPr lang="en-US" sz="3400" dirty="0"/>
              <a:t>working</a:t>
            </a:r>
            <a:r>
              <a:rPr lang="en-US" sz="3200" dirty="0"/>
              <a:t> with a JSON API, you can:</a:t>
            </a:r>
          </a:p>
        </p:txBody>
      </p:sp>
    </p:spTree>
    <p:extLst>
      <p:ext uri="{BB962C8B-B14F-4D97-AF65-F5344CB8AC3E}">
        <p14:creationId xmlns:p14="http://schemas.microsoft.com/office/powerpoint/2010/main" val="25277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8758C-D880-405D-8064-48BC418C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1CBCC-A044-4065-B839-4C3A91241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586B2A0-39FB-4FF0-B56C-7A4CFBCE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86000"/>
            <a:ext cx="9067800" cy="209779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fetch('https://swapi.co/api/people/4')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((response) =&gt; response.json())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((data) =&gt; console.log(JSON.stringify(data)))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((error) =&gt; console.error(error))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951D06-6994-44C6-8983-306CAA94092D}"/>
              </a:ext>
            </a:extLst>
          </p:cNvPr>
          <p:cNvSpPr/>
          <p:nvPr/>
        </p:nvSpPr>
        <p:spPr>
          <a:xfrm>
            <a:off x="1638115" y="914400"/>
            <a:ext cx="8912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Fetch API</a:t>
            </a:r>
            <a:r>
              <a:rPr lang="en-US" sz="3200" dirty="0"/>
              <a:t> uses the </a:t>
            </a: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 method so that a direct call would be like this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50595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2412" y="914400"/>
            <a:ext cx="9927138" cy="4209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make a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/>
              <a:t> request, we can set the </a:t>
            </a:r>
            <a:r>
              <a:rPr lang="en-US" sz="3200" b="1" dirty="0">
                <a:solidFill>
                  <a:schemeClr val="bg1"/>
                </a:solidFill>
              </a:rPr>
              <a:t>method</a:t>
            </a:r>
            <a:r>
              <a:rPr lang="en-US" sz="3200" dirty="0"/>
              <a:t> and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body</a:t>
            </a:r>
            <a:r>
              <a:rPr lang="en-US" sz="3200" dirty="0"/>
              <a:t> parameters in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options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8212" y="2590800"/>
            <a:ext cx="8763000" cy="2618767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fetch('/url', {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method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',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headers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{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Content-type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':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 },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JSON.stringify(data),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42441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B55214-106F-4DA9-9F68-DB17EDB51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clone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create a clone of the response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resolves the promise with JSON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redirect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create new promise but with</a:t>
            </a:r>
            <a:br>
              <a:rPr lang="en-US" dirty="0"/>
            </a:br>
            <a:r>
              <a:rPr lang="en-US" dirty="0"/>
              <a:t>different URL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resolves the promise with string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FDC2B-5378-4B78-AF11-13AF33A0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Methods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F515-DBE8-4D94-96D7-5718070DA9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3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4B6D4-06AD-486C-826C-D99E717F08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Allows you to perform various actions on HTTP</a:t>
            </a:r>
            <a:br>
              <a:rPr lang="en-US" dirty="0"/>
            </a:br>
            <a:r>
              <a:rPr lang="en-US" dirty="0"/>
              <a:t>requests and response headers</a:t>
            </a:r>
          </a:p>
          <a:p>
            <a:r>
              <a:rPr lang="en-US" dirty="0"/>
              <a:t>These actions includes</a:t>
            </a:r>
            <a:r>
              <a:rPr lang="bg-BG" dirty="0"/>
              <a:t>: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Retrieving</a:t>
            </a:r>
            <a:r>
              <a:rPr lang="en-US" dirty="0"/>
              <a:t> 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Setting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Adding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to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Removing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0B544-A339-4E1A-9B24-1BFB48D0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 Interface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B156-B46B-434D-AFBD-97EB0C1CA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F05E2-AA66-4F9D-AAB1-4DACB831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4B393C-A4D4-4A50-A737-9221E0485A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headers object has an associated header list, which is initially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empty</a:t>
            </a:r>
          </a:p>
          <a:p>
            <a:r>
              <a:rPr lang="en-US" dirty="0"/>
              <a:t> It's a simple multi-map of names and values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EC3F0D-34C9-4963-88C6-91094E70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8561E-4679-49FE-B12F-2760D3FC50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1F5F3-322B-46CE-B8E7-CC4B1C2DC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3124200"/>
            <a:ext cx="10210800" cy="23605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const content = 'Hello World';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const myHeaders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Headers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99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myHeaders.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('Content-Type', 'text/plain');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myHeaders.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('Content-Length', content.length.toString());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myHeaders.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('X-Custom-Header', 'ProcessThisImmediately');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E9E4AEE-9020-4E9C-8615-8720E3D9B4C2}"/>
              </a:ext>
            </a:extLst>
          </p:cNvPr>
          <p:cNvSpPr/>
          <p:nvPr/>
        </p:nvSpPr>
        <p:spPr bwMode="auto">
          <a:xfrm>
            <a:off x="2741612" y="5863794"/>
            <a:ext cx="3352800" cy="533400"/>
          </a:xfrm>
          <a:prstGeom prst="wedgeRoundRectCallout">
            <a:avLst>
              <a:gd name="adj1" fmla="val -41056"/>
              <a:gd name="adj2" fmla="val -1029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Adding/setting new pair</a:t>
            </a:r>
            <a:endParaRPr lang="bg-BG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554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BFA89-42F6-470D-9CC6-E9A867E68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Overview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9F9F43-9591-44E0-BE39-2D38FB06D4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56B62-B1FD-4A48-8BFA-DB96B4B15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F892A3E-5191-41E2-B6D5-701DDD93D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15" y="1295400"/>
            <a:ext cx="2443593" cy="24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24D39F-CCF3-4C57-B4E6-B384E3380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append()</a:t>
            </a:r>
            <a:r>
              <a:rPr lang="en-US" dirty="0"/>
              <a:t> - append a new value onto an existing header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set()</a:t>
            </a:r>
            <a:r>
              <a:rPr lang="en-US" dirty="0"/>
              <a:t> - set a new value for an existing header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get()</a:t>
            </a:r>
            <a:r>
              <a:rPr lang="en-US" dirty="0"/>
              <a:t> - returns a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ByteString</a:t>
            </a:r>
            <a:r>
              <a:rPr lang="en-US" dirty="0"/>
              <a:t> sequence of all the values with a given name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entries()</a:t>
            </a:r>
            <a:r>
              <a:rPr lang="en-US" dirty="0"/>
              <a:t> - returns an iterator allowing to go through all</a:t>
            </a:r>
            <a:br>
              <a:rPr lang="en-US" dirty="0"/>
            </a:br>
            <a:r>
              <a:rPr lang="en-US" dirty="0"/>
              <a:t>key/value pairs contained in this object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delete()</a:t>
            </a:r>
            <a:r>
              <a:rPr lang="en-US" dirty="0"/>
              <a:t> - deletes a header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839AD-F4A8-450A-BB90-13E3B7B1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 Methods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8FE03-F77D-40EB-8424-F52BA77D71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1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824D0-289D-441E-92A9-C06590F9C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2347" y="1143000"/>
            <a:ext cx="9927138" cy="4898656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basic</a:t>
            </a:r>
            <a:r>
              <a:rPr lang="en-US" sz="3300" dirty="0"/>
              <a:t> -  normal, same origin response</a:t>
            </a:r>
            <a:endParaRPr lang="en-US" sz="33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cors</a:t>
            </a:r>
            <a:r>
              <a:rPr lang="en-US" sz="3300" dirty="0"/>
              <a:t> -  response was received from a valid</a:t>
            </a:r>
            <a:br>
              <a:rPr lang="en-US" sz="3300" dirty="0"/>
            </a:br>
            <a:r>
              <a:rPr lang="en-US" sz="3300" dirty="0"/>
              <a:t>cross-origin request</a:t>
            </a: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error</a:t>
            </a:r>
            <a:r>
              <a:rPr lang="en-US" sz="3300" dirty="0"/>
              <a:t> - error network</a:t>
            </a:r>
            <a:endParaRPr lang="en-US" sz="33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opaque</a:t>
            </a:r>
            <a:r>
              <a:rPr lang="en-US" sz="3300" b="1" dirty="0">
                <a:solidFill>
                  <a:schemeClr val="bg1"/>
                </a:solidFill>
              </a:rPr>
              <a:t> </a:t>
            </a:r>
            <a:r>
              <a:rPr lang="en-US" sz="3300" dirty="0"/>
              <a:t>- Response for "no-cors" request to</a:t>
            </a:r>
            <a:br>
              <a:rPr lang="en-US" sz="3300" dirty="0"/>
            </a:br>
            <a:r>
              <a:rPr lang="en-US" sz="3300" dirty="0"/>
              <a:t>cross-origin resource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89113-69F7-423C-80DB-3BC65B3C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Types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9D16F-9AC9-4E5D-A396-D0AB16A2AE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DD366F-510D-4A94-829F-2D109B6F6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opaqueredirect</a:t>
            </a:r>
            <a:r>
              <a:rPr lang="en-US" sz="3200" dirty="0"/>
              <a:t> - the fetch request was made with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redirect: "manual"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arrayBuffer()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 return a promise that resolve</a:t>
            </a:r>
            <a:br>
              <a:rPr lang="en-US" sz="3200" dirty="0"/>
            </a:br>
            <a:r>
              <a:rPr lang="en-US" sz="3200" dirty="0"/>
              <a:t>with an ArrayBuffer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blob() </a:t>
            </a:r>
            <a:r>
              <a:rPr lang="en-US" sz="3200" dirty="0"/>
              <a:t>- determinates with a Blob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formData()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 return promise that determinate</a:t>
            </a:r>
            <a:br>
              <a:rPr lang="en-US" sz="3200" dirty="0"/>
            </a:br>
            <a:r>
              <a:rPr lang="en-US" sz="3200" dirty="0"/>
              <a:t>with FormData object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DC745-B5D7-4401-BC36-ABDA08EE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Methods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F0DCA-303A-49CD-8AAC-637F88FFE0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1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8934" y="1489716"/>
            <a:ext cx="10667445" cy="1853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 value="k1r1L"</a:t>
            </a:r>
            <a:r>
              <a:rPr lang="en-US" sz="2399" b="1" noProof="1">
                <a:cs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&lt;ul id="repos"&gt;&lt;/ul&gt;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8934" y="3423640"/>
            <a:ext cx="10667445" cy="1253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399" b="1" noProof="1">
                <a:cs typeface="Consolas" pitchFamily="49" charset="0"/>
              </a:rPr>
              <a:t>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</a:t>
            </a:r>
            <a:r>
              <a:rPr lang="en-US" sz="2399" b="1" noProof="1">
                <a:cs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i="1" noProof="1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399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AF8CC-A5AA-402E-8524-978F5016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84"/>
          <a:stretch/>
        </p:blipFill>
        <p:spPr>
          <a:xfrm>
            <a:off x="4816691" y="3454058"/>
            <a:ext cx="6553200" cy="3342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14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0999" y="1371600"/>
            <a:ext cx="11666826" cy="4575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const repos = document.getElementById("repos");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repos.innerHTML = '';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const username = document.getElementById("username").value;</a:t>
            </a:r>
            <a:endParaRPr lang="bg-BG" sz="2399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99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const url = `https://api.github.com/users/${username}/repos`;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fetch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.then((response) =&gt; response.json())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.then((data) =&gt; displayRepos(data))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.catch((err) =&gt; displayError(err))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99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Continues on the next slide...</a:t>
            </a:r>
          </a:p>
        </p:txBody>
      </p:sp>
    </p:spTree>
    <p:extLst>
      <p:ext uri="{BB962C8B-B14F-4D97-AF65-F5344CB8AC3E}">
        <p14:creationId xmlns:p14="http://schemas.microsoft.com/office/powerpoint/2010/main" val="174055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13050" y="1295400"/>
            <a:ext cx="8762723" cy="51758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(repos)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for (let repo of repos)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const link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link.textContent = repo.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link.href = repo.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const listItem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listItem.appendChild(link);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repos.appendChild(listItem)}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(err) {</a:t>
            </a:r>
            <a:br>
              <a:rPr lang="en-US" sz="2399" b="1" noProof="1">
                <a:latin typeface="Consolas" pitchFamily="49" charset="0"/>
                <a:cs typeface="Consolas" pitchFamily="49" charset="0"/>
              </a:rPr>
            </a:br>
            <a:r>
              <a:rPr lang="en-US" sz="2399" b="1" noProof="1">
                <a:latin typeface="Consolas" pitchFamily="49" charset="0"/>
                <a:cs typeface="Consolas" pitchFamily="49" charset="0"/>
              </a:rPr>
              <a:t>  const listItem = document.createElement('li');</a:t>
            </a:r>
            <a:br>
              <a:rPr lang="en-US" sz="2399" b="1" noProof="1">
                <a:latin typeface="Consolas" pitchFamily="49" charset="0"/>
                <a:cs typeface="Consolas" pitchFamily="49" charset="0"/>
              </a:rPr>
            </a:br>
            <a:r>
              <a:rPr lang="en-US" sz="2399" b="1" noProof="1">
                <a:latin typeface="Consolas" pitchFamily="49" charset="0"/>
                <a:cs typeface="Consolas" pitchFamily="49" charset="0"/>
              </a:rPr>
              <a:t>  listItem.textContent = err;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.appendChild(listItem); }}</a:t>
            </a:r>
          </a:p>
        </p:txBody>
      </p:sp>
    </p:spTree>
    <p:extLst>
      <p:ext uri="{BB962C8B-B14F-4D97-AF65-F5344CB8AC3E}">
        <p14:creationId xmlns:p14="http://schemas.microsoft.com/office/powerpoint/2010/main" val="280495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6089" y="807603"/>
            <a:ext cx="3656648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451" y="394226"/>
            <a:ext cx="3123387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8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471619" y="1661847"/>
            <a:ext cx="8279705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>
                <a:solidFill>
                  <a:schemeClr val="bg2"/>
                </a:solidFill>
              </a:rPr>
              <a:t> is text-based request-response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protocol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</a:t>
            </a:r>
            <a:r>
              <a:rPr lang="en-US" sz="3200" dirty="0">
                <a:solidFill>
                  <a:schemeClr val="bg2"/>
                </a:solidFill>
              </a:rPr>
              <a:t> uses </a:t>
            </a: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PUT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PATCH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DELETE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RESTful</a:t>
            </a:r>
            <a:r>
              <a:rPr lang="en-US" sz="3200" dirty="0">
                <a:solidFill>
                  <a:schemeClr val="bg2"/>
                </a:solidFill>
              </a:rPr>
              <a:t> services address resources by URL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000" dirty="0">
                <a:solidFill>
                  <a:schemeClr val="bg2"/>
                </a:solidFill>
              </a:rPr>
              <a:t>Provide </a:t>
            </a:r>
            <a:r>
              <a:rPr lang="en-US" sz="3000" b="1" dirty="0">
                <a:solidFill>
                  <a:schemeClr val="bg1"/>
                </a:solidFill>
              </a:rPr>
              <a:t>CRUD</a:t>
            </a:r>
            <a:r>
              <a:rPr lang="en-US" sz="3000" dirty="0">
                <a:solidFill>
                  <a:schemeClr val="bg2"/>
                </a:solidFill>
              </a:rPr>
              <a:t> operations over HTTP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 background loading of dynamic content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2600" b="1" dirty="0">
                <a:solidFill>
                  <a:schemeClr val="bg1"/>
                </a:solidFill>
              </a:rPr>
              <a:t>XMLHttpRequest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910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57517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https://softuni.bg/courses/js-apps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3080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8905" y="5565809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761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 (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dirty="0"/>
              <a:t>rotocol) 	</a:t>
            </a:r>
          </a:p>
          <a:p>
            <a:pPr lvl="1"/>
            <a:r>
              <a:rPr lang="en-US" sz="3200" dirty="0"/>
              <a:t>Text-based client-server protocol for the Internet</a:t>
            </a:r>
          </a:p>
          <a:p>
            <a:pPr lvl="1"/>
            <a:r>
              <a:rPr lang="en-US" sz="3200" dirty="0"/>
              <a:t>For transferring Web resources (HTML files, images, styles, etc.)</a:t>
            </a:r>
          </a:p>
          <a:p>
            <a:pPr lvl="1"/>
            <a:r>
              <a:rPr lang="en-US" sz="3200" dirty="0"/>
              <a:t>Request-response based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46311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12638" y="5540720"/>
            <a:ext cx="2709781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66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                                             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                     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3212" y="1145309"/>
            <a:ext cx="11998472" cy="525188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GB" sz="3200" b="1" dirty="0">
                <a:solidFill>
                  <a:schemeClr val="bg1"/>
                </a:solidFill>
              </a:rPr>
              <a:t>HTTP</a:t>
            </a:r>
            <a:r>
              <a:rPr lang="en-GB" sz="3200" dirty="0"/>
              <a:t> defines </a:t>
            </a:r>
            <a:r>
              <a:rPr lang="en-GB" sz="3200" b="1" dirty="0">
                <a:solidFill>
                  <a:schemeClr val="bg1"/>
                </a:solidFill>
              </a:rPr>
              <a:t>methods</a:t>
            </a:r>
            <a:r>
              <a:rPr lang="en-GB" sz="3200" dirty="0"/>
              <a:t> to indicate the desired action to be performed on the identified resource</a:t>
            </a:r>
          </a:p>
        </p:txBody>
      </p:sp>
      <p:graphicFrame>
        <p:nvGraphicFramePr>
          <p:cNvPr id="12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044796"/>
              </p:ext>
            </p:extLst>
          </p:nvPr>
        </p:nvGraphicFramePr>
        <p:xfrm>
          <a:off x="2589212" y="2243429"/>
          <a:ext cx="6477000" cy="4499237"/>
        </p:xfrm>
        <a:graphic>
          <a:graphicData uri="http://schemas.openxmlformats.org/drawingml/2006/table">
            <a:tbl>
              <a:tblPr/>
              <a:tblGrid>
                <a:gridCol w="197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872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dirty="0"/>
                        <a:t>Retrieve / load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Create / store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Delete (remove) a resource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PATCH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resource partially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7386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Retrieve the resource's</a:t>
                      </a:r>
                      <a:r>
                        <a:rPr lang="en-GB" sz="2300" baseline="0" dirty="0"/>
                        <a:t> headers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10679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Returns the HTTP methods that the server supports for the specified URL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32297"/>
                  </a:ext>
                </a:extLst>
              </a:tr>
            </a:tbl>
          </a:graphicData>
        </a:graphic>
      </p:graphicFrame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61" y="3716136"/>
            <a:ext cx="367352" cy="3673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07" y="2791607"/>
            <a:ext cx="356547" cy="36735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461" y="5141219"/>
            <a:ext cx="367352" cy="286318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12" y="3248374"/>
            <a:ext cx="361949" cy="361949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416" y="4157850"/>
            <a:ext cx="334938" cy="334938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195" y="4577349"/>
            <a:ext cx="356547" cy="3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49696" y="1261952"/>
            <a:ext cx="10689432" cy="5093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/users/testnakov/repos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-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40719" y="2437075"/>
            <a:ext cx="2015693" cy="506881"/>
          </a:xfrm>
          <a:prstGeom prst="wedgeRoundRectCallout">
            <a:avLst>
              <a:gd name="adj1" fmla="val -74158"/>
              <a:gd name="adj2" fmla="val 522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18412" y="1371600"/>
            <a:ext cx="2514600" cy="533400"/>
          </a:xfrm>
          <a:prstGeom prst="wedgeRoundRectCallout">
            <a:avLst>
              <a:gd name="adj1" fmla="val -73391"/>
              <a:gd name="adj2" fmla="val 16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</a:t>
            </a:r>
            <a:r>
              <a:rPr lang="en-US" b="1" noProof="1">
                <a:solidFill>
                  <a:srgbClr val="FFFFFF"/>
                </a:solidFill>
              </a:rPr>
              <a:t> 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25887" y="5741519"/>
            <a:ext cx="3722218" cy="506881"/>
          </a:xfrm>
          <a:prstGeom prst="wedgeRoundRectCallout">
            <a:avLst>
              <a:gd name="adj1" fmla="val -83343"/>
              <a:gd name="adj2" fmla="val -16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-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595302" y="1166077"/>
            <a:ext cx="10947176" cy="54402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1"/>
            <a:ext cx="2525631" cy="493730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6612" y="2209799"/>
            <a:ext cx="2133600" cy="398749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332412" y="4191000"/>
            <a:ext cx="3428134" cy="851796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-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54094" y="1258545"/>
            <a:ext cx="10253664" cy="5413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110231" y="1293167"/>
            <a:ext cx="3498781" cy="459433"/>
          </a:xfrm>
          <a:prstGeom prst="wedgeRoundRectCallout">
            <a:avLst>
              <a:gd name="adj1" fmla="val -68054"/>
              <a:gd name="adj2" fmla="val 85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status </a:t>
            </a:r>
            <a:r>
              <a:rPr lang="en-US" b="1" noProof="1">
                <a:solidFill>
                  <a:schemeClr val="bg1"/>
                </a:solidFill>
              </a:rPr>
              <a:t>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56592" y="2873057"/>
            <a:ext cx="2439381" cy="697633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93631" y="5017367"/>
            <a:ext cx="2439381" cy="697633"/>
          </a:xfrm>
          <a:prstGeom prst="wedgeRoundRectCallout">
            <a:avLst>
              <a:gd name="adj1" fmla="val -76054"/>
              <a:gd name="adj2" fmla="val 24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5876</TotalTime>
  <Words>2214</Words>
  <Application>Microsoft Office PowerPoint</Application>
  <PresentationFormat>Custom</PresentationFormat>
  <Paragraphs>466</Paragraphs>
  <Slides>52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Wingdings</vt:lpstr>
      <vt:lpstr>Wingdings 2</vt:lpstr>
      <vt:lpstr>1_SoftUni3_1</vt:lpstr>
      <vt:lpstr>REST Services and AJAX</vt:lpstr>
      <vt:lpstr>Table of Contents</vt:lpstr>
      <vt:lpstr>Have a Question?</vt:lpstr>
      <vt:lpstr>PowerPoint Presentation</vt:lpstr>
      <vt:lpstr>HTTP Basics</vt:lpstr>
      <vt:lpstr>HTTP Request Methods</vt:lpstr>
      <vt:lpstr>HTTP GET Request - Example</vt:lpstr>
      <vt:lpstr>HTTP POST Request - Example</vt:lpstr>
      <vt:lpstr>HTTP Response - Example</vt:lpstr>
      <vt:lpstr>HTTP Response Status Codes</vt:lpstr>
      <vt:lpstr>Content-Type and Disposition</vt:lpstr>
      <vt:lpstr>PowerPoint Presentation</vt:lpstr>
      <vt:lpstr>Chrome Developer Tools</vt:lpstr>
      <vt:lpstr>Fiddler</vt:lpstr>
      <vt:lpstr>Postman</vt:lpstr>
      <vt:lpstr>PowerPoint Presentation</vt:lpstr>
      <vt:lpstr>REST and RESTful Services</vt:lpstr>
      <vt:lpstr>REST Architectural Constraints</vt:lpstr>
      <vt:lpstr>Authentication vs. Authorization</vt:lpstr>
      <vt:lpstr>REST and RESTful Services - Example</vt:lpstr>
      <vt:lpstr>PowerPoint Presentation</vt:lpstr>
      <vt:lpstr>GitHub API</vt:lpstr>
      <vt:lpstr>Github: Labels Issue</vt:lpstr>
      <vt:lpstr>GitHub API (2)</vt:lpstr>
      <vt:lpstr>Github: Create Issue</vt:lpstr>
      <vt:lpstr>PowerPoint Presentation</vt:lpstr>
      <vt:lpstr>What is AJAX?</vt:lpstr>
      <vt:lpstr>AJAX: Workflow</vt:lpstr>
      <vt:lpstr>PowerPoint Presentation</vt:lpstr>
      <vt:lpstr>XMLHttpRequest - Standard API for AJAX</vt:lpstr>
      <vt:lpstr>XHR (XmlHttpRequest)</vt:lpstr>
      <vt:lpstr>What is Fetch?</vt:lpstr>
      <vt:lpstr>Basic Fetch Request</vt:lpstr>
      <vt:lpstr>Chaining Promises</vt:lpstr>
      <vt:lpstr>GET Request</vt:lpstr>
      <vt:lpstr>POST Request</vt:lpstr>
      <vt:lpstr>Body Methods</vt:lpstr>
      <vt:lpstr>Headers Interface</vt:lpstr>
      <vt:lpstr>Headers</vt:lpstr>
      <vt:lpstr>Headers Methods</vt:lpstr>
      <vt:lpstr>Response Types</vt:lpstr>
      <vt:lpstr>Body Methods (2)</vt:lpstr>
      <vt:lpstr>Problem: Load GitHub Repos with AJAX</vt:lpstr>
      <vt:lpstr>Solution: Load GitHub Repos with AJAX</vt:lpstr>
      <vt:lpstr>Solution: Load GitHub Repos with AJAX (2)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Hristomir Asenov</cp:lastModifiedBy>
  <cp:revision>331</cp:revision>
  <dcterms:created xsi:type="dcterms:W3CDTF">2014-01-02T17:00:34Z</dcterms:created>
  <dcterms:modified xsi:type="dcterms:W3CDTF">2019-07-09T10:02:08Z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